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370" r:id="rId2"/>
    <p:sldId id="390" r:id="rId3"/>
    <p:sldId id="371" r:id="rId4"/>
    <p:sldId id="372" r:id="rId5"/>
    <p:sldId id="388" r:id="rId6"/>
    <p:sldId id="389" r:id="rId7"/>
    <p:sldId id="358" r:id="rId8"/>
    <p:sldId id="359" r:id="rId9"/>
    <p:sldId id="360" r:id="rId10"/>
    <p:sldId id="362" r:id="rId11"/>
    <p:sldId id="361" r:id="rId12"/>
    <p:sldId id="363" r:id="rId13"/>
    <p:sldId id="365" r:id="rId14"/>
    <p:sldId id="366" r:id="rId15"/>
    <p:sldId id="367" r:id="rId16"/>
    <p:sldId id="364" r:id="rId17"/>
    <p:sldId id="368" r:id="rId18"/>
    <p:sldId id="373" r:id="rId19"/>
    <p:sldId id="375" r:id="rId20"/>
    <p:sldId id="376" r:id="rId21"/>
    <p:sldId id="374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4660"/>
  </p:normalViewPr>
  <p:slideViewPr>
    <p:cSldViewPr snapToGrid="0">
      <p:cViewPr varScale="1">
        <p:scale>
          <a:sx n="96" d="100"/>
          <a:sy n="96" d="100"/>
        </p:scale>
        <p:origin x="29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AF1D2-5E85-4177-8F2A-15808F877806}" type="datetimeFigureOut">
              <a:rPr lang="zh-CN" altLang="en-US" smtClean="0"/>
              <a:t>2024/6/10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EFF2E-C173-4E41-813B-AE31B947F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19002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1054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398780" indent="0" algn="ctr">
              <a:buNone/>
              <a:defRPr sz="1745"/>
            </a:lvl2pPr>
            <a:lvl3pPr marL="797560" indent="0" algn="ctr">
              <a:buNone/>
              <a:defRPr sz="1570"/>
            </a:lvl3pPr>
            <a:lvl4pPr marL="1196340" indent="0" algn="ctr">
              <a:buNone/>
              <a:defRPr sz="1395"/>
            </a:lvl4pPr>
            <a:lvl5pPr marL="1595120" indent="0" algn="ctr">
              <a:buNone/>
              <a:defRPr sz="1395"/>
            </a:lvl5pPr>
            <a:lvl6pPr marL="1993900" indent="0" algn="ctr">
              <a:buNone/>
              <a:defRPr sz="1395"/>
            </a:lvl6pPr>
            <a:lvl7pPr marL="2392680" indent="0" algn="ctr">
              <a:buNone/>
              <a:defRPr sz="1395"/>
            </a:lvl7pPr>
            <a:lvl8pPr marL="2791460" indent="0" algn="ctr">
              <a:buNone/>
              <a:defRPr sz="1395"/>
            </a:lvl8pPr>
            <a:lvl9pPr marL="3190240" indent="0" algn="ctr">
              <a:buNone/>
              <a:defRPr sz="139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31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31"/>
            <a:ext cx="773429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15072" y="199089"/>
            <a:ext cx="8726614" cy="635726"/>
          </a:xfrm>
        </p:spPr>
        <p:txBody>
          <a:bodyPr/>
          <a:lstStyle>
            <a:lvl1pPr marL="379095" indent="-379095">
              <a:buFont typeface="Wingdings" panose="05000000000000000000" pitchFamily="2" charset="2"/>
              <a:buChar char="p"/>
              <a:defRPr sz="232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Question:</a:t>
            </a:r>
            <a:r>
              <a:rPr lang="zh-CN" altLang="en-US"/>
              <a:t>怎么看</a:t>
            </a:r>
            <a:r>
              <a:rPr lang="en-US" altLang="zh-CN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947" y="956984"/>
            <a:ext cx="10903992" cy="5220194"/>
          </a:xfrm>
        </p:spPr>
        <p:txBody>
          <a:bodyPr>
            <a:normAutofit/>
          </a:bodyPr>
          <a:lstStyle>
            <a:lvl1pPr>
              <a:lnSpc>
                <a:spcPts val="2385"/>
              </a:lnSpc>
              <a:defRPr sz="1990"/>
            </a:lvl1pPr>
            <a:lvl2pPr>
              <a:defRPr sz="1990"/>
            </a:lvl2pPr>
            <a:lvl3pPr>
              <a:defRPr sz="1990"/>
            </a:lvl3pPr>
            <a:lvl4pPr>
              <a:defRPr sz="1990"/>
            </a:lvl4pPr>
            <a:lvl5pPr>
              <a:defRPr sz="199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3" y="1709740"/>
            <a:ext cx="10515600" cy="2852737"/>
          </a:xfrm>
        </p:spPr>
        <p:txBody>
          <a:bodyPr anchor="b"/>
          <a:lstStyle>
            <a:lvl1pPr>
              <a:defRPr sz="523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090">
                <a:solidFill>
                  <a:schemeClr val="tx1">
                    <a:tint val="75000"/>
                  </a:schemeClr>
                </a:solidFill>
              </a:defRPr>
            </a:lvl1pPr>
            <a:lvl2pPr marL="398780" indent="0">
              <a:buNone/>
              <a:defRPr sz="1745">
                <a:solidFill>
                  <a:schemeClr val="tx1">
                    <a:tint val="75000"/>
                  </a:schemeClr>
                </a:solidFill>
              </a:defRPr>
            </a:lvl2pPr>
            <a:lvl3pPr marL="797560" indent="0">
              <a:buNone/>
              <a:defRPr sz="1570">
                <a:solidFill>
                  <a:schemeClr val="tx1">
                    <a:tint val="75000"/>
                  </a:schemeClr>
                </a:solidFill>
              </a:defRPr>
            </a:lvl3pPr>
            <a:lvl4pPr marL="119634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4pPr>
            <a:lvl5pPr marL="159512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5pPr>
            <a:lvl6pPr marL="199390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6pPr>
            <a:lvl7pPr marL="239268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7pPr>
            <a:lvl8pPr marL="279146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8pPr>
            <a:lvl9pPr marL="319024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1541" y="364996"/>
            <a:ext cx="8904225" cy="777652"/>
          </a:xfrm>
        </p:spPr>
        <p:txBody>
          <a:bodyPr/>
          <a:lstStyle>
            <a:lvl1pPr marL="379095" indent="-379095">
              <a:buFont typeface="Wingdings" panose="05000000000000000000" pitchFamily="2" charset="2"/>
              <a:buChar char="p"/>
              <a:defRPr sz="232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23" y="1344753"/>
            <a:ext cx="5181501" cy="4832424"/>
          </a:xfrm>
        </p:spPr>
        <p:txBody>
          <a:bodyPr/>
          <a:lstStyle>
            <a:lvl1pPr>
              <a:defRPr sz="2155"/>
            </a:lvl1pPr>
            <a:lvl2pPr>
              <a:defRPr sz="2155"/>
            </a:lvl2pPr>
            <a:lvl3pPr>
              <a:defRPr sz="2155"/>
            </a:lvl3pPr>
            <a:lvl4pPr>
              <a:defRPr sz="2155"/>
            </a:lvl4pPr>
            <a:lvl5pPr>
              <a:defRPr sz="215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438" y="1344753"/>
            <a:ext cx="5181501" cy="4832424"/>
          </a:xfrm>
        </p:spPr>
        <p:txBody>
          <a:bodyPr/>
          <a:lstStyle>
            <a:lvl1pPr>
              <a:defRPr sz="2155"/>
            </a:lvl1pPr>
            <a:lvl2pPr>
              <a:defRPr sz="2155"/>
            </a:lvl2pPr>
            <a:lvl3pPr>
              <a:defRPr sz="2155"/>
            </a:lvl3pPr>
            <a:lvl4pPr>
              <a:defRPr sz="2155"/>
            </a:lvl4pPr>
            <a:lvl5pPr>
              <a:defRPr sz="215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365133"/>
            <a:ext cx="1051241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6" cy="823912"/>
          </a:xfrm>
        </p:spPr>
        <p:txBody>
          <a:bodyPr anchor="b"/>
          <a:lstStyle>
            <a:lvl1pPr marL="0" indent="0">
              <a:buNone/>
              <a:defRPr sz="2090" b="1"/>
            </a:lvl1pPr>
            <a:lvl2pPr marL="398780" indent="0">
              <a:buNone/>
              <a:defRPr sz="1745" b="1"/>
            </a:lvl2pPr>
            <a:lvl3pPr marL="797560" indent="0">
              <a:buNone/>
              <a:defRPr sz="1570" b="1"/>
            </a:lvl3pPr>
            <a:lvl4pPr marL="1196340" indent="0">
              <a:buNone/>
              <a:defRPr sz="1395" b="1"/>
            </a:lvl4pPr>
            <a:lvl5pPr marL="1595120" indent="0">
              <a:buNone/>
              <a:defRPr sz="1395" b="1"/>
            </a:lvl5pPr>
            <a:lvl6pPr marL="1993900" indent="0">
              <a:buNone/>
              <a:defRPr sz="1395" b="1"/>
            </a:lvl6pPr>
            <a:lvl7pPr marL="2392680" indent="0">
              <a:buNone/>
              <a:defRPr sz="1395" b="1"/>
            </a:lvl7pPr>
            <a:lvl8pPr marL="2791460" indent="0">
              <a:buNone/>
              <a:defRPr sz="1395" b="1"/>
            </a:lvl8pPr>
            <a:lvl9pPr marL="3190240" indent="0">
              <a:buNone/>
              <a:defRPr sz="139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090" b="1"/>
            </a:lvl1pPr>
            <a:lvl2pPr marL="398780" indent="0">
              <a:buNone/>
              <a:defRPr sz="1745" b="1"/>
            </a:lvl2pPr>
            <a:lvl3pPr marL="797560" indent="0">
              <a:buNone/>
              <a:defRPr sz="1570" b="1"/>
            </a:lvl3pPr>
            <a:lvl4pPr marL="1196340" indent="0">
              <a:buNone/>
              <a:defRPr sz="1395" b="1"/>
            </a:lvl4pPr>
            <a:lvl5pPr marL="1595120" indent="0">
              <a:buNone/>
              <a:defRPr sz="1395" b="1"/>
            </a:lvl5pPr>
            <a:lvl6pPr marL="1993900" indent="0">
              <a:buNone/>
              <a:defRPr sz="1395" b="1"/>
            </a:lvl6pPr>
            <a:lvl7pPr marL="2392680" indent="0">
              <a:buNone/>
              <a:defRPr sz="1395" b="1"/>
            </a:lvl7pPr>
            <a:lvl8pPr marL="2791460" indent="0">
              <a:buNone/>
              <a:defRPr sz="1395" b="1"/>
            </a:lvl8pPr>
            <a:lvl9pPr marL="3190240" indent="0">
              <a:buNone/>
              <a:defRPr sz="139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6"/>
            <a:ext cx="3932237" cy="1600200"/>
          </a:xfrm>
        </p:spPr>
        <p:txBody>
          <a:bodyPr anchor="b"/>
          <a:lstStyle>
            <a:lvl1pPr>
              <a:defRPr sz="27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795"/>
            </a:lvl1pPr>
            <a:lvl2pPr>
              <a:defRPr sz="2440"/>
            </a:lvl2pPr>
            <a:lvl3pPr>
              <a:defRPr sz="2090"/>
            </a:lvl3pPr>
            <a:lvl4pPr>
              <a:defRPr sz="1745"/>
            </a:lvl4pPr>
            <a:lvl5pPr>
              <a:defRPr sz="1745"/>
            </a:lvl5pPr>
            <a:lvl6pPr>
              <a:defRPr sz="1745"/>
            </a:lvl6pPr>
            <a:lvl7pPr>
              <a:defRPr sz="1745"/>
            </a:lvl7pPr>
            <a:lvl8pPr>
              <a:defRPr sz="1745"/>
            </a:lvl8pPr>
            <a:lvl9pPr>
              <a:defRPr sz="174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3"/>
            <a:ext cx="3932237" cy="3811588"/>
          </a:xfrm>
        </p:spPr>
        <p:txBody>
          <a:bodyPr/>
          <a:lstStyle>
            <a:lvl1pPr marL="0" indent="0">
              <a:buNone/>
              <a:defRPr sz="1395"/>
            </a:lvl1pPr>
            <a:lvl2pPr marL="398780" indent="0">
              <a:buNone/>
              <a:defRPr sz="1220"/>
            </a:lvl2pPr>
            <a:lvl3pPr marL="797560" indent="0">
              <a:buNone/>
              <a:defRPr sz="1050"/>
            </a:lvl3pPr>
            <a:lvl4pPr marL="1196340" indent="0">
              <a:buNone/>
              <a:defRPr sz="875"/>
            </a:lvl4pPr>
            <a:lvl5pPr marL="1595120" indent="0">
              <a:buNone/>
              <a:defRPr sz="875"/>
            </a:lvl5pPr>
            <a:lvl6pPr marL="1993900" indent="0">
              <a:buNone/>
              <a:defRPr sz="875"/>
            </a:lvl6pPr>
            <a:lvl7pPr marL="2392680" indent="0">
              <a:buNone/>
              <a:defRPr sz="875"/>
            </a:lvl7pPr>
            <a:lvl8pPr marL="2791460" indent="0">
              <a:buNone/>
              <a:defRPr sz="875"/>
            </a:lvl8pPr>
            <a:lvl9pPr marL="319024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6"/>
            <a:ext cx="3932237" cy="1600200"/>
          </a:xfrm>
        </p:spPr>
        <p:txBody>
          <a:bodyPr anchor="b"/>
          <a:lstStyle>
            <a:lvl1pPr>
              <a:defRPr sz="27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795"/>
            </a:lvl1pPr>
            <a:lvl2pPr marL="398780" indent="0">
              <a:buNone/>
              <a:defRPr sz="2440"/>
            </a:lvl2pPr>
            <a:lvl3pPr marL="797560" indent="0">
              <a:buNone/>
              <a:defRPr sz="2090"/>
            </a:lvl3pPr>
            <a:lvl4pPr marL="1196340" indent="0">
              <a:buNone/>
              <a:defRPr sz="1745"/>
            </a:lvl4pPr>
            <a:lvl5pPr marL="1595120" indent="0">
              <a:buNone/>
              <a:defRPr sz="1745"/>
            </a:lvl5pPr>
            <a:lvl6pPr marL="1993900" indent="0">
              <a:buNone/>
              <a:defRPr sz="1745"/>
            </a:lvl6pPr>
            <a:lvl7pPr marL="2392680" indent="0">
              <a:buNone/>
              <a:defRPr sz="1745"/>
            </a:lvl7pPr>
            <a:lvl8pPr marL="2791460" indent="0">
              <a:buNone/>
              <a:defRPr sz="1745"/>
            </a:lvl8pPr>
            <a:lvl9pPr marL="3190240" indent="0">
              <a:buNone/>
              <a:defRPr sz="174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3"/>
            <a:ext cx="3932237" cy="3811588"/>
          </a:xfrm>
        </p:spPr>
        <p:txBody>
          <a:bodyPr/>
          <a:lstStyle>
            <a:lvl1pPr marL="0" indent="0">
              <a:buNone/>
              <a:defRPr sz="1395"/>
            </a:lvl1pPr>
            <a:lvl2pPr marL="398780" indent="0">
              <a:buNone/>
              <a:defRPr sz="1220"/>
            </a:lvl2pPr>
            <a:lvl3pPr marL="797560" indent="0">
              <a:buNone/>
              <a:defRPr sz="1050"/>
            </a:lvl3pPr>
            <a:lvl4pPr marL="1196340" indent="0">
              <a:buNone/>
              <a:defRPr sz="875"/>
            </a:lvl4pPr>
            <a:lvl5pPr marL="1595120" indent="0">
              <a:buNone/>
              <a:defRPr sz="875"/>
            </a:lvl5pPr>
            <a:lvl6pPr marL="1993900" indent="0">
              <a:buNone/>
              <a:defRPr sz="875"/>
            </a:lvl6pPr>
            <a:lvl7pPr marL="2392680" indent="0">
              <a:buNone/>
              <a:defRPr sz="875"/>
            </a:lvl7pPr>
            <a:lvl8pPr marL="2791460" indent="0">
              <a:buNone/>
              <a:defRPr sz="875"/>
            </a:lvl8pPr>
            <a:lvl9pPr marL="319024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2024/6/10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79460" y="0"/>
            <a:ext cx="3812540" cy="6845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97560" rtl="0" eaLnBrk="1" latinLnBrk="0" hangingPunct="1">
        <a:lnSpc>
          <a:spcPct val="90000"/>
        </a:lnSpc>
        <a:spcBef>
          <a:spcPct val="0"/>
        </a:spcBef>
        <a:buNone/>
        <a:defRPr sz="3835" b="1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j-cs"/>
        </a:defRPr>
      </a:lvl1pPr>
    </p:titleStyle>
    <p:bodyStyle>
      <a:lvl1pPr marL="199390" indent="-199390" algn="l" defTabSz="797560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1pPr>
      <a:lvl2pPr marL="59817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2pPr>
      <a:lvl3pPr marL="99695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745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3pPr>
      <a:lvl4pPr marL="139573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4pPr>
      <a:lvl5pPr marL="179451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5pPr>
      <a:lvl6pPr marL="219329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7pPr>
      <a:lvl8pPr marL="299085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8pPr>
      <a:lvl9pPr marL="338963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1pPr>
      <a:lvl2pPr marL="39878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2pPr>
      <a:lvl3pPr marL="79756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3pPr>
      <a:lvl4pPr marL="119634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4pPr>
      <a:lvl5pPr marL="159512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5pPr>
      <a:lvl6pPr marL="199390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6pPr>
      <a:lvl7pPr marL="239268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7pPr>
      <a:lvl8pPr marL="279146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8pPr>
      <a:lvl9pPr marL="319024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流体直观理解补充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智能科学与技术（数据科学）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许笑颜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TwoNN</a:t>
            </a:r>
            <a:r>
              <a:rPr lang="en-US" altLang="zh-CN">
                <a:sym typeface="+mn-ea"/>
              </a:rPr>
              <a:t> Algorithm for Computing Intrinsic Dimension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0215" y="956945"/>
                <a:ext cx="10904220" cy="590105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:     uniformly sampled on a manifold with intrinsic dimension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𝑑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altLang="zh-CN"/>
                  <a:t>:  the distances of the first neighbor of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altLang="zh-CN">
                    <a:sym typeface="+mn-ea"/>
                  </a:rPr>
                  <a:t>:  the distances of the second neighbor of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/>
              </a:p>
              <a:p>
                <a:r>
                  <a:rPr lang="en-US" altLang="zh-CN" b="1" i="1"/>
                  <a:t>Step 1: Caculate the ratio.</a:t>
                </a:r>
              </a:p>
              <a:p>
                <a:endParaRPr lang="en-US" altLang="zh-CN" b="1" i="1"/>
              </a:p>
              <a:p>
                <a:r>
                  <a:rPr lang="en-US" altLang="zh-CN" b="1" i="1">
                    <a:sym typeface="+mn-ea"/>
                  </a:rPr>
                  <a:t>Step 2: Calculate the density function.</a:t>
                </a:r>
              </a:p>
              <a:p>
                <a:endParaRPr lang="en-US" altLang="zh-CN" b="1" i="1">
                  <a:sym typeface="+mn-ea"/>
                </a:endParaRPr>
              </a:p>
              <a:p>
                <a:endParaRPr lang="en-US" altLang="zh-CN" b="1" i="1">
                  <a:sym typeface="+mn-ea"/>
                </a:endParaRPr>
              </a:p>
              <a:p>
                <a:r>
                  <a:rPr lang="en-US" altLang="zh-CN" b="1" i="1">
                    <a:sym typeface="+mn-ea"/>
                  </a:rPr>
                  <a:t>Step3: Formulate the likelihood of vector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𝒖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𝑁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i="1">
                    <a:sym typeface="+mn-ea"/>
                  </a:rPr>
                  <a:t>.</a:t>
                </a:r>
              </a:p>
              <a:p>
                <a:endParaRPr lang="en-US" altLang="zh-CN" b="1" i="1">
                  <a:sym typeface="+mn-ea"/>
                </a:endParaRPr>
              </a:p>
              <a:p>
                <a:endParaRPr lang="en-US" altLang="zh-CN" b="1" i="1">
                  <a:sym typeface="+mn-ea"/>
                </a:endParaRPr>
              </a:p>
              <a:p>
                <a:r>
                  <a:rPr lang="en-US" altLang="zh-CN" b="1" i="1">
                    <a:sym typeface="+mn-ea"/>
                  </a:rPr>
                  <a:t>Step4: Calculate the dimention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𝒅</m:t>
                    </m:r>
                  </m:oMath>
                </a14:m>
                <a:r>
                  <a:rPr lang="en-US" altLang="zh-CN" b="1" i="1">
                    <a:sym typeface="+mn-ea"/>
                  </a:rPr>
                  <a:t> by likelihood Estiation or ……</a:t>
                </a:r>
              </a:p>
              <a:p>
                <a:endParaRPr lang="en-US" altLang="zh-CN" b="1" i="1">
                  <a:sym typeface="+mn-ea"/>
                </a:endParaRPr>
              </a:p>
              <a:p>
                <a:endParaRPr lang="en-US" altLang="zh-CN" b="1" i="1">
                  <a:sym typeface="+mn-ea"/>
                </a:endParaRPr>
              </a:p>
              <a:p>
                <a:endParaRPr lang="en-US" altLang="zh-CN" b="1" i="1">
                  <a:sym typeface="+mn-ea"/>
                </a:endParaRPr>
              </a:p>
              <a:p>
                <a:endParaRPr lang="en-US" altLang="zh-CN" b="1" i="1"/>
              </a:p>
              <a:p>
                <a:endParaRPr lang="en-US" altLang="zh-CN" b="1" i="1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215" y="956945"/>
                <a:ext cx="10904220" cy="5901055"/>
              </a:xfrm>
              <a:blipFill rotWithShape="1">
                <a:blip r:embed="rId2"/>
                <a:stretch>
                  <a:fillRect b="-25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686" t="-5455"/>
          <a:stretch>
            <a:fillRect/>
          </a:stretch>
        </p:blipFill>
        <p:spPr>
          <a:xfrm>
            <a:off x="3918585" y="2955925"/>
            <a:ext cx="2755900" cy="36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370" y="3931285"/>
            <a:ext cx="2174240" cy="3930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990" y="5166360"/>
            <a:ext cx="2653030" cy="763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960" y="1851660"/>
            <a:ext cx="4818380" cy="4077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TwoNN</a:t>
            </a:r>
            <a:r>
              <a:rPr lang="en-US" altLang="zh-CN">
                <a:sym typeface="+mn-ea"/>
              </a:rPr>
              <a:t> Algorithm for Computing Intrinsic Dimension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i="1"/>
              <a:t>Step4: Calculate the dimention d by likelihood Estiation or ……</a:t>
            </a:r>
          </a:p>
          <a:p>
            <a:r>
              <a:rPr lang="en-US" altLang="zh-CN"/>
              <a:t>Plan A: likelihood Estimation:</a:t>
            </a:r>
          </a:p>
          <a:p>
            <a:endParaRPr lang="en-US" altLang="zh-CN" b="1" i="1"/>
          </a:p>
          <a:p>
            <a:endParaRPr lang="en-US" altLang="zh-CN" b="1" i="1"/>
          </a:p>
          <a:p>
            <a:endParaRPr lang="en-US" altLang="zh-CN" b="1" i="1"/>
          </a:p>
          <a:p>
            <a:endParaRPr lang="en-US" altLang="zh-CN" b="1" i="1"/>
          </a:p>
          <a:p>
            <a:endParaRPr lang="en-US" altLang="zh-CN" b="1" i="1"/>
          </a:p>
          <a:p>
            <a:endParaRPr lang="en-US" altLang="zh-CN" b="1" i="1"/>
          </a:p>
          <a:p>
            <a:endParaRPr lang="en-US" altLang="zh-CN" b="1" i="1"/>
          </a:p>
          <a:p>
            <a:endParaRPr lang="en-US" altLang="zh-CN" b="1" i="1"/>
          </a:p>
          <a:p>
            <a:r>
              <a:rPr lang="en-US" altLang="zh-CN"/>
              <a:t>Plan B</a:t>
            </a:r>
            <a:r>
              <a:rPr lang="zh-CN" altLang="en-US"/>
              <a:t>：</a:t>
            </a:r>
            <a:r>
              <a:rPr lang="en-US" altLang="zh-CN"/>
              <a:t>Employ </a:t>
            </a:r>
            <a:r>
              <a:rPr lang="zh-CN" altLang="en-US"/>
              <a:t>the empirical cumulate of the distribution of the µ values to reduce the ID estimation</a:t>
            </a:r>
            <a:r>
              <a:rPr lang="en-US" altLang="zh-CN"/>
              <a:t> </a:t>
            </a:r>
            <a:r>
              <a:rPr lang="zh-CN" altLang="en-US"/>
              <a:t>task to a linear regression problem.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35" y="1802130"/>
            <a:ext cx="5046345" cy="3136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64235" y="2734310"/>
                <a:ext cx="2146935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latin typeface="楷体" panose="02010609060101010101" pitchFamily="49" charset="-122"/>
                    <a:ea typeface="楷体" panose="02010609060101010101" pitchFamily="49" charset="-122"/>
                  </a:rPr>
                  <a:t>会不会有负数？</a:t>
                </a:r>
                <a:endParaRPr lang="zh-CN" altLang="en-US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𝑎𝑙𝑤𝑎𝑦𝑠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 &gt; 1</m:t>
                      </m:r>
                      <m:r>
                        <a:rPr lang="en-US" altLang="zh-CN" sz="20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！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35" y="2734310"/>
                <a:ext cx="2146935" cy="7067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686" t="-5455"/>
          <a:stretch>
            <a:fillRect/>
          </a:stretch>
        </p:blipFill>
        <p:spPr>
          <a:xfrm>
            <a:off x="948055" y="3382645"/>
            <a:ext cx="2755900" cy="3683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20520000">
            <a:off x="3754755" y="2734310"/>
            <a:ext cx="779780" cy="45275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 on 40 3D rendering objects from 36 views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0215" y="956945"/>
                <a:ext cx="6270625" cy="5769610"/>
              </a:xfrm>
            </p:spPr>
            <p:txBody>
              <a:bodyPr/>
              <a:lstStyle/>
              <a:p>
                <a:r>
                  <a:rPr lang="en-US" altLang="zh-CN">
                    <a:sym typeface="+mn-ea"/>
                  </a:rPr>
                  <a:t>Training Architecture:         VGG-16 network</a:t>
                </a:r>
              </a:p>
              <a:p>
                <a:r>
                  <a:rPr lang="en-US" altLang="zh-CN">
                    <a:sym typeface="+mn-ea"/>
                  </a:rPr>
                  <a:t>pre-trained:                          ImageNet</a:t>
                </a:r>
              </a:p>
              <a:p>
                <a:r>
                  <a:rPr lang="en-US" altLang="zh-CN">
                    <a:sym typeface="+mn-ea"/>
                  </a:rPr>
                  <a:t>fine-tuned and evaluated:    </a:t>
                </a:r>
                <a:r>
                  <a:rPr lang="en-US" altLang="zh-CN" b="1">
                    <a:sym typeface="+mn-ea"/>
                  </a:rPr>
                  <a:t>a synthetic data-set of 1440 images(40 3D objects</a:t>
                </a:r>
                <a:r>
                  <a:rPr lang="en-US" altLang="zh-CN">
                    <a:sym typeface="+mn-ea"/>
                  </a:rPr>
                  <a:t>, each </a:t>
                </a:r>
                <a:r>
                  <a:rPr lang="en-US" altLang="zh-CN" b="1">
                    <a:sym typeface="+mn-ea"/>
                  </a:rPr>
                  <a:t>rendered </a:t>
                </a:r>
                <a:r>
                  <a:rPr lang="en-US" altLang="zh-CN">
                    <a:sym typeface="+mn-ea"/>
                  </a:rPr>
                  <a:t>in </a:t>
                </a:r>
                <a:r>
                  <a:rPr lang="en-US" altLang="zh-CN" b="1">
                    <a:sym typeface="+mn-ea"/>
                  </a:rPr>
                  <a:t>36 different views </a:t>
                </a:r>
                <a:r>
                  <a:rPr lang="en-US" altLang="zh-CN">
                    <a:sym typeface="+mn-ea"/>
                  </a:rPr>
                  <a:t>(we left out 6 images for each object as a test set) ).</a:t>
                </a:r>
                <a:endParaRPr lang="en-US" altLang="zh-CN"/>
              </a:p>
              <a:p>
                <a:endParaRPr lang="zh-CN" altLang="en-US"/>
              </a:p>
              <a:p>
                <a:r>
                  <a:rPr lang="en-US" altLang="zh-CN" b="1"/>
                  <a:t>How to collect data from neural network?</a:t>
                </a:r>
              </a:p>
              <a:p>
                <a:r>
                  <a:rPr lang="en-US" altLang="zh-CN"/>
                  <a:t>A set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𝑁</m:t>
                    </m:r>
                  </m:oMath>
                </a14:m>
                <a:r>
                  <a:rPr lang="en-US" altLang="zh-CN"/>
                  <a:t> input samples (e.g., N images) generate, in each layer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</m:oMath>
                </a14:m>
                <a:r>
                  <a:rPr lang="en-US" altLang="zh-CN"/>
                  <a:t>, a set of 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/>
                  <a:t>-dimensional points.</a:t>
                </a:r>
              </a:p>
              <a:p>
                <a:pPr marL="855980" lvl="1" indent="-457200">
                  <a:buFont typeface="+mj-ea"/>
                  <a:buAutoNum type="circleNumDbPlain"/>
                </a:pPr>
                <a:r>
                  <a:rPr lang="en-US" altLang="zh-CN"/>
                  <a:t>increased in the first pooling layer</a:t>
                </a:r>
              </a:p>
              <a:p>
                <a:pPr marL="855980" lvl="1" indent="-457200">
                  <a:buFont typeface="+mj-ea"/>
                  <a:buAutoNum type="circleNumDbPlain"/>
                </a:pPr>
                <a:r>
                  <a:rPr lang="en-US" altLang="zh-CN"/>
                  <a:t>decrease across the following layers</a:t>
                </a:r>
              </a:p>
              <a:p>
                <a:pPr marL="855980" lvl="1" indent="-457200">
                  <a:buFont typeface="+mj-ea"/>
                  <a:buAutoNum type="circleNumDbPlain"/>
                </a:pPr>
                <a:r>
                  <a:rPr lang="en-US" altLang="zh-CN"/>
                  <a:t>reaching very low values in the final hidden layers</a:t>
                </a:r>
              </a:p>
              <a:p>
                <a:endParaRPr lang="en-US" altLang="zh-CN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215" y="956945"/>
                <a:ext cx="6270625" cy="576961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1543050"/>
            <a:ext cx="5539740" cy="44678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384280" y="4661535"/>
            <a:ext cx="448310" cy="4819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599805" y="6010910"/>
            <a:ext cx="2022475" cy="3987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 3D Object</a:t>
            </a:r>
            <a:r>
              <a:rPr lang="zh-CN" altLang="en-US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3170555" y="5288280"/>
            <a:ext cx="2586355" cy="1438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Experiment on 40 3D rendering objects from 36 views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Analysis 1: Across Differenr Sample Size</a:t>
            </a:r>
            <a:endParaRPr lang="en-US" altLang="zh-CN"/>
          </a:p>
          <a:p>
            <a:r>
              <a:rPr lang="en-US" altLang="zh-CN"/>
              <a:t>R</a:t>
            </a:r>
            <a:r>
              <a:rPr lang="zh-CN" altLang="en-US"/>
              <a:t>epeat the analysis on subsamples randomly chosen on the data manifold</a:t>
            </a:r>
            <a:r>
              <a:rPr lang="en-US" altLang="zh-CN"/>
              <a:t>.</a:t>
            </a:r>
          </a:p>
          <a:p>
            <a:r>
              <a:rPr lang="en-US" altLang="zh-CN"/>
              <a:t>The estimated IDs were indeed </a:t>
            </a:r>
            <a:r>
              <a:rPr lang="en-US" altLang="zh-CN" b="1"/>
              <a:t>stable </a:t>
            </a:r>
            <a:r>
              <a:rPr lang="en-US" altLang="zh-CN"/>
              <a:t>across a wide range of sample sizes!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10" y="2385695"/>
            <a:ext cx="4765040" cy="40208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Experiment on 40 3D rendering objects from 36 views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956945"/>
            <a:ext cx="5472430" cy="5220335"/>
          </a:xfrm>
        </p:spPr>
        <p:txBody>
          <a:bodyPr/>
          <a:lstStyle/>
          <a:p>
            <a:r>
              <a:rPr lang="en-US" altLang="zh-CN" b="1">
                <a:sym typeface="+mn-ea"/>
              </a:rPr>
              <a:t>Analysis 2: Across Different Training Architecture</a:t>
            </a:r>
          </a:p>
          <a:p>
            <a:r>
              <a:rPr lang="en-US" altLang="zh-CN"/>
              <a:t>Are the ‘hunchback’ shape of the ID variation specific to this particular network architecture and dataset?</a:t>
            </a:r>
          </a:p>
          <a:p>
            <a:endParaRPr lang="en-US" altLang="zh-CN"/>
          </a:p>
          <a:p>
            <a:r>
              <a:rPr lang="en-US" altLang="zh-CN"/>
              <a:t>Compute </a:t>
            </a:r>
            <a:r>
              <a:rPr lang="zh-CN" altLang="en-US"/>
              <a:t>the average ID of the object manifolds corresponding to the 7 biggest ImageNet categories,</a:t>
            </a:r>
            <a:r>
              <a:rPr lang="en-US" altLang="zh-CN"/>
              <a:t> </a:t>
            </a:r>
            <a:r>
              <a:rPr lang="zh-CN" altLang="en-US"/>
              <a:t>using 500 images per category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15" y="1130935"/>
            <a:ext cx="5111750" cy="48717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Experiment on 40 3D rendering objects from 36 views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956945"/>
            <a:ext cx="5789930" cy="5220335"/>
          </a:xfrm>
        </p:spPr>
        <p:txBody>
          <a:bodyPr/>
          <a:lstStyle/>
          <a:p>
            <a:r>
              <a:rPr lang="en-US" altLang="zh-CN" sz="2200" b="1"/>
              <a:t>Analysis 3: relative (rather than the absolute) depth of a layer?</a:t>
            </a:r>
          </a:p>
          <a:p>
            <a:endParaRPr lang="en-US" altLang="zh-CN" sz="2200" b="1"/>
          </a:p>
          <a:p>
            <a:endParaRPr lang="en-US" altLang="zh-CN" sz="2200" b="1"/>
          </a:p>
          <a:p>
            <a:endParaRPr lang="en-US" altLang="zh-CN" sz="2200" b="1"/>
          </a:p>
          <a:p>
            <a:r>
              <a:rPr lang="en-US" altLang="zh-CN" sz="2200"/>
              <a:t>The ID profiles approximately collapsed onto a common hunchback shape, despite </a:t>
            </a:r>
            <a:r>
              <a:rPr lang="en-US" altLang="zh-CN" sz="2200" b="1"/>
              <a:t>considerable variations in the architecture, number of layers, and optimization algorithms.</a:t>
            </a:r>
          </a:p>
          <a:p>
            <a:endParaRPr lang="en-US" altLang="zh-CN" sz="2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465" y="1591945"/>
            <a:ext cx="5298440" cy="47015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 on curved manifolds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956945"/>
            <a:ext cx="5365750" cy="5220335"/>
          </a:xfrm>
        </p:spPr>
        <p:txBody>
          <a:bodyPr/>
          <a:lstStyle/>
          <a:p>
            <a:r>
              <a:rPr lang="en-US" altLang="zh-CN"/>
              <a:t>W</a:t>
            </a:r>
            <a:r>
              <a:rPr lang="zh-CN" altLang="en-US"/>
              <a:t>hether our observations</a:t>
            </a:r>
            <a:r>
              <a:rPr lang="en-US" altLang="zh-CN"/>
              <a:t> or </a:t>
            </a:r>
            <a:r>
              <a:rPr lang="en-US" altLang="zh-CN" b="1"/>
              <a:t>our method</a:t>
            </a:r>
            <a:r>
              <a:rPr lang="en-US" altLang="zh-CN"/>
              <a:t> </a:t>
            </a:r>
            <a:r>
              <a:rPr lang="zh-CN" altLang="en-US"/>
              <a:t>reflect the fact that data points live on</a:t>
            </a:r>
            <a:r>
              <a:rPr lang="en-US" altLang="zh-CN"/>
              <a:t> </a:t>
            </a:r>
            <a:r>
              <a:rPr lang="zh-CN" altLang="en-US"/>
              <a:t>low-dimensional, yet highly curved manifolds</a:t>
            </a:r>
            <a:r>
              <a:rPr lang="en-US" altLang="zh-CN"/>
              <a:t>?</a:t>
            </a:r>
          </a:p>
          <a:p>
            <a:endParaRPr lang="en-US" altLang="zh-CN"/>
          </a:p>
          <a:p>
            <a:r>
              <a:rPr lang="en-US" altLang="zh-CN"/>
              <a:t>Perform linear dimensionality reduction (principal component analysis, PCA) on the normalized covariance matrix for each layer and network.</a:t>
            </a:r>
          </a:p>
          <a:p>
            <a:endParaRPr lang="en-US" altLang="zh-CN"/>
          </a:p>
          <a:p>
            <a:r>
              <a:rPr lang="en-US" altLang="zh-CN" b="1"/>
              <a:t>The absence of a gap in the spectrum</a:t>
            </a:r>
            <a:r>
              <a:rPr lang="zh-CN" altLang="en-US" b="1"/>
              <a:t>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705" y="1056640"/>
            <a:ext cx="4587240" cy="47840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 on Dataset with Random Labels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956945"/>
            <a:ext cx="5887085" cy="5220335"/>
          </a:xfrm>
        </p:spPr>
        <p:txBody>
          <a:bodyPr/>
          <a:lstStyle/>
          <a:p>
            <a:r>
              <a:rPr lang="zh-CN" altLang="en-US"/>
              <a:t> randomly shuffling the labels on MNIST (we refer to</a:t>
            </a:r>
            <a:r>
              <a:rPr lang="en-US" altLang="zh-CN"/>
              <a:t> </a:t>
            </a:r>
            <a:r>
              <a:rPr lang="zh-CN" altLang="en-US"/>
              <a:t>the shuffled data as MNIST†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overfitting noisy labels leads to an expansion of the dimensionality</a:t>
            </a:r>
          </a:p>
          <a:p>
            <a:endParaRPr lang="zh-CN" altLang="en-US"/>
          </a:p>
          <a:p>
            <a:r>
              <a:rPr lang="en-US" altLang="zh-CN"/>
              <a:t>A</a:t>
            </a:r>
            <a:r>
              <a:rPr lang="zh-CN" altLang="en-US"/>
              <a:t> network trained on inconsistent data can be</a:t>
            </a:r>
            <a:r>
              <a:rPr lang="en-US" altLang="zh-CN"/>
              <a:t> </a:t>
            </a:r>
            <a:r>
              <a:rPr lang="zh-CN" altLang="en-US"/>
              <a:t>recognized without estimating its performance on a test set, but by simply looking at whether the ID</a:t>
            </a:r>
            <a:r>
              <a:rPr lang="en-US" altLang="zh-CN"/>
              <a:t> </a:t>
            </a:r>
            <a:r>
              <a:rPr lang="zh-CN" altLang="en-US"/>
              <a:t>increases substantially across its final layers.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915" y="1265555"/>
            <a:ext cx="592899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怎么计算</a:t>
            </a:r>
            <a:r>
              <a:rPr lang="en-US" altLang="zh-CN"/>
              <a:t>3D</a:t>
            </a:r>
            <a:r>
              <a:rPr lang="zh-CN" altLang="en-US"/>
              <a:t>点云的</a:t>
            </a:r>
            <a:r>
              <a:rPr lang="en-US" altLang="zh-CN"/>
              <a:t>Intrinsic Dimension? 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Plan A: Multi-dimension rendering &amp; TwoNN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/>
                  <a:t>对每个场景首先构建</a:t>
                </a:r>
                <a:r>
                  <a:rPr lang="en-US" altLang="zh-CN"/>
                  <a:t>3D</a:t>
                </a:r>
                <a:r>
                  <a:rPr lang="zh-CN" altLang="en-US"/>
                  <a:t>点云视图，记每个点坐标为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={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}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/>
                  <a:t>从多个维度进行</a:t>
                </a:r>
                <a:r>
                  <a:rPr lang="en-US" altLang="zh-CN"/>
                  <a:t>rendering</a:t>
                </a:r>
                <a:r>
                  <a:rPr lang="zh-CN" altLang="en-US"/>
                  <a:t>（参考论文渲染了</a:t>
                </a:r>
                <a:r>
                  <a:rPr lang="en-US" altLang="zh-CN"/>
                  <a:t>36</a:t>
                </a:r>
                <a:r>
                  <a:rPr lang="zh-CN" altLang="en-US"/>
                  <a:t>个角度），并且对于</a:t>
                </a:r>
                <a:r>
                  <a:rPr lang="en-US" altLang="zh-CN"/>
                  <a:t>render</a:t>
                </a:r>
                <a:r>
                  <a:rPr lang="zh-CN" altLang="en-US"/>
                  <a:t>的点云应用</a:t>
                </a:r>
                <a:r>
                  <a:rPr lang="en-US" altLang="zh-CN"/>
                  <a:t>lsomap</a:t>
                </a:r>
                <a:r>
                  <a:rPr lang="zh-CN" altLang="en-US"/>
                  <a:t>得到近似流形分布</a:t>
                </a:r>
              </a:p>
              <a:p>
                <a:pPr lvl="1"/>
                <a:r>
                  <a:rPr lang="zh-CN" altLang="en-US"/>
                  <a:t>连续性</a:t>
                </a:r>
              </a:p>
              <a:p>
                <a:pPr lvl="1"/>
                <a:r>
                  <a:rPr lang="zh-CN" altLang="en-US"/>
                  <a:t>遮挡物</a:t>
                </a:r>
              </a:p>
              <a:p>
                <a:r>
                  <a:rPr lang="zh-CN" altLang="en-US"/>
                  <a:t>对于每个角度渲染的图像：</a:t>
                </a:r>
              </a:p>
              <a:p>
                <a:endParaRPr lang="zh-CN" altLang="en-US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" t="-1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" y="3121660"/>
            <a:ext cx="4414520" cy="3736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167755" y="3121660"/>
                <a:ext cx="5447665" cy="315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i="1" dirty="0">
                    <a:sym typeface="+mn-ea"/>
                  </a:rPr>
                  <a:t>Step 1: </a:t>
                </a:r>
                <a:r>
                  <a:rPr lang="en-US" altLang="zh-CN" dirty="0">
                    <a:sym typeface="+mn-ea"/>
                  </a:rPr>
                  <a:t>An estimate of the ID at a given point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charset="0"/>
                      </a:rPr>
                      <m:t>𝑥</m:t>
                    </m:r>
                  </m:oMath>
                </a14:m>
                <a:r>
                  <a:rPr lang="en-US" altLang="zh-CN" dirty="0">
                    <a:sym typeface="+mn-ea"/>
                  </a:rPr>
                  <a:t>:</a:t>
                </a:r>
              </a:p>
              <a:p>
                <a:endParaRPr lang="en-US" altLang="zh-CN" dirty="0">
                  <a:sym typeface="+mn-ea"/>
                </a:endParaRPr>
              </a:p>
              <a:p>
                <a:endParaRPr lang="en-US" altLang="zh-CN" dirty="0">
                  <a:sym typeface="+mn-ea"/>
                </a:endParaRPr>
              </a:p>
              <a:p>
                <a:endParaRPr lang="en-US" altLang="zh-CN" dirty="0">
                  <a:sym typeface="+mn-ea"/>
                </a:endParaRPr>
              </a:p>
              <a:p>
                <a:endParaRPr lang="en-US" altLang="zh-CN" dirty="0">
                  <a:sym typeface="+mn-ea"/>
                </a:endParaRPr>
              </a:p>
              <a:p>
                <a:endParaRPr lang="en-US" altLang="zh-CN" dirty="0">
                  <a:sym typeface="+mn-ea"/>
                </a:endParaRPr>
              </a:p>
              <a:p>
                <a:r>
                  <a:rPr lang="en-US" altLang="zh-CN" dirty="0">
                    <a:sym typeface="+mn-e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dirty="0">
                    <a:sym typeface="+mn-ea"/>
                  </a:rPr>
                  <a:t> is the Euclidean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ym typeface="+mn-ea"/>
                  </a:rPr>
                  <a:t>) distance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charset="0"/>
                      </a:rPr>
                      <m:t>𝑥</m:t>
                    </m:r>
                  </m:oMath>
                </a14:m>
                <a:r>
                  <a:rPr lang="en-US" altLang="zh-CN" dirty="0">
                    <a:sym typeface="+mn-ea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charset="0"/>
                      </a:rPr>
                      <m:t>𝑗</m:t>
                    </m:r>
                  </m:oMath>
                </a14:m>
                <a:r>
                  <a:rPr lang="en-US" altLang="zh-CN" dirty="0">
                    <a:sym typeface="+mn-ea"/>
                  </a:rPr>
                  <a:t>-</a:t>
                </a:r>
                <a:r>
                  <a:rPr lang="en-US" altLang="zh-CN" dirty="0" err="1">
                    <a:sym typeface="+mn-ea"/>
                  </a:rPr>
                  <a:t>th</a:t>
                </a:r>
                <a:r>
                  <a:rPr lang="en-US" altLang="zh-CN" dirty="0">
                    <a:sym typeface="+mn-ea"/>
                  </a:rPr>
                  <a:t> nearest neighbor</a:t>
                </a:r>
                <a:endParaRPr lang="en-US" altLang="zh-CN" dirty="0"/>
              </a:p>
              <a:p>
                <a:pPr indent="457200"/>
                <a:r>
                  <a:rPr lang="en-US" altLang="zh-CN" b="1" i="1" dirty="0">
                    <a:sym typeface="+mn-ea"/>
                  </a:rPr>
                  <a:t>Step 2: </a:t>
                </a:r>
                <a:r>
                  <a:rPr lang="en-US" altLang="zh-CN" dirty="0">
                    <a:sym typeface="+mn-ea"/>
                  </a:rPr>
                  <a:t>Average the local estimates at each point: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755" y="3121660"/>
                <a:ext cx="5447665" cy="31508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284" y="3707790"/>
            <a:ext cx="3386162" cy="10191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145" y="5755640"/>
            <a:ext cx="5824855" cy="909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635" y="2408555"/>
            <a:ext cx="1378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0070C0"/>
                </a:solidFill>
              </a:rPr>
              <a:t>TwoNN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905365" y="2408555"/>
            <a:ext cx="1378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0070C0"/>
                </a:solidFill>
              </a:rPr>
              <a:t>MLE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判断是否是拓扑空间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185" y="781050"/>
            <a:ext cx="6858000" cy="6076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MLE</a:t>
            </a:r>
            <a:r>
              <a:rPr lang="zh-CN" altLang="en-US"/>
              <a:t>估计会不会收到点的影响？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似乎不会？？</a:t>
            </a:r>
            <a:r>
              <a:rPr lang="en-US" altLang="zh-CN"/>
              <a:t>  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965" y="1504315"/>
            <a:ext cx="9569450" cy="479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关于研究的一点疑惑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956945"/>
            <a:ext cx="5722620" cy="5220335"/>
          </a:xfrm>
        </p:spPr>
        <p:txBody>
          <a:bodyPr/>
          <a:lstStyle/>
          <a:p>
            <a:endParaRPr lang="zh-CN" altLang="en-US"/>
          </a:p>
          <a:p>
            <a:r>
              <a:rPr lang="zh-CN" altLang="en-US"/>
              <a:t>研究目的为多视角下的三维运动建模，</a:t>
            </a:r>
          </a:p>
          <a:p>
            <a:endParaRPr lang="zh-CN" altLang="en-US"/>
          </a:p>
          <a:p>
            <a:r>
              <a:rPr lang="zh-CN" altLang="en-US"/>
              <a:t>进行流形采样计算维度的时候能不能先使用一些流形学习算法，去从一个潜在的图像中学习到潜在的流形分布，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3" y="626394"/>
            <a:ext cx="5683045" cy="61617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同胚概念理解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/>
              <a:t>拓扑学家为不知甜甜圈与咖啡杯之分别者。</a:t>
            </a:r>
            <a:r>
              <a:rPr lang="en-US" altLang="zh-CN"/>
              <a:t>  </a:t>
            </a:r>
          </a:p>
        </p:txBody>
      </p:sp>
      <p:pic>
        <p:nvPicPr>
          <p:cNvPr id="5" name="图片 4" descr="Mug_and_Torus_morp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20" y="1639570"/>
            <a:ext cx="4537710" cy="4537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775" y="2193925"/>
            <a:ext cx="457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识别是否为流形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不是流形的一维图形：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不是流形的三维锥面图形：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" y="1530985"/>
            <a:ext cx="7744460" cy="1836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410" y="3852545"/>
            <a:ext cx="4610100" cy="2851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Intrinsic Learning——</a:t>
            </a:r>
            <a:r>
              <a:rPr lang="zh-CN" altLang="en-US" dirty="0"/>
              <a:t>Isomap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956945"/>
            <a:ext cx="4932680" cy="5220335"/>
          </a:xfrm>
        </p:spPr>
        <p:txBody>
          <a:bodyPr/>
          <a:lstStyle/>
          <a:p>
            <a:r>
              <a:rPr lang="en-US" altLang="zh-CN" dirty="0"/>
              <a:t> Determine the </a:t>
            </a:r>
            <a:r>
              <a:rPr lang="en-US" altLang="zh-CN" b="1" dirty="0"/>
              <a:t>neighbors </a:t>
            </a:r>
            <a:r>
              <a:rPr lang="en-US" altLang="zh-CN" dirty="0"/>
              <a:t>of each point.</a:t>
            </a:r>
          </a:p>
          <a:p>
            <a:pPr lvl="1"/>
            <a:r>
              <a:rPr lang="en-US" altLang="zh-CN" dirty="0"/>
              <a:t>All points in some fixed radius.</a:t>
            </a:r>
          </a:p>
          <a:p>
            <a:pPr lvl="1"/>
            <a:r>
              <a:rPr lang="en-US" altLang="zh-CN" dirty="0"/>
              <a:t>K nearest neighbors.</a:t>
            </a:r>
          </a:p>
          <a:p>
            <a:r>
              <a:rPr lang="en-US" altLang="zh-CN" dirty="0"/>
              <a:t>Construct a neighborhood graph.</a:t>
            </a:r>
          </a:p>
          <a:p>
            <a:pPr lvl="1"/>
            <a:r>
              <a:rPr lang="en-US" altLang="zh-CN" dirty="0"/>
              <a:t>Each point is connected to other if it is a K nearest neighbor.</a:t>
            </a:r>
          </a:p>
          <a:p>
            <a:pPr lvl="1"/>
            <a:r>
              <a:rPr lang="en-US" altLang="zh-CN" dirty="0"/>
              <a:t>Edge length equal to Euclidean distance.</a:t>
            </a:r>
          </a:p>
          <a:p>
            <a:r>
              <a:rPr lang="en-US" altLang="zh-CN" dirty="0"/>
              <a:t>Compute shortest path between two nodes.</a:t>
            </a:r>
          </a:p>
          <a:p>
            <a:pPr lvl="1"/>
            <a:r>
              <a:rPr lang="en-US" altLang="zh-CN" dirty="0"/>
              <a:t>Dijkstra's algorithm</a:t>
            </a:r>
          </a:p>
          <a:p>
            <a:pPr lvl="1"/>
            <a:r>
              <a:rPr lang="en-US" altLang="zh-CN" dirty="0"/>
              <a:t>Floyd–</a:t>
            </a:r>
            <a:r>
              <a:rPr lang="en-US" altLang="zh-CN" dirty="0" err="1"/>
              <a:t>Warshall</a:t>
            </a:r>
            <a:r>
              <a:rPr lang="en-US" altLang="zh-CN" dirty="0"/>
              <a:t> algorithm</a:t>
            </a:r>
          </a:p>
          <a:p>
            <a:r>
              <a:rPr lang="en-US" altLang="zh-CN" dirty="0"/>
              <a:t>Compute lower-dimensional embedding.</a:t>
            </a:r>
          </a:p>
          <a:p>
            <a:pPr lvl="1"/>
            <a:r>
              <a:rPr lang="en-US" altLang="zh-CN" dirty="0"/>
              <a:t>Multidimensional scaling     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0" y="768985"/>
            <a:ext cx="5924550" cy="5924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Intrinsic Learning——LLE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Compute the neighbors of each data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.</a:t>
                </a:r>
              </a:p>
              <a:p>
                <a:r>
                  <a:rPr lang="en-US" altLang="zh-CN"/>
                  <a:t>Compute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/>
                  <a:t> that best reconstruct each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from its neighbors, minimizing the cost by constrained linear fits.</a:t>
                </a:r>
              </a:p>
              <a:p>
                <a:endParaRPr lang="en-US" altLang="zh-CN"/>
              </a:p>
              <a:p>
                <a:r>
                  <a:rPr lang="en-US" altLang="zh-CN"/>
                  <a:t>Compute 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/>
                  <a:t> best reconstructed by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/>
                  <a:t>, minimizing the quadratic form by its bottom nonzero eigenvectors.</a:t>
                </a:r>
              </a:p>
              <a:p>
                <a:r>
                  <a:rPr lang="en-US" altLang="zh-CN"/>
                  <a:t> 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" t="-1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20" y="3962400"/>
            <a:ext cx="8136890" cy="289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40" y="1990725"/>
            <a:ext cx="3149600" cy="58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690" y="3210560"/>
            <a:ext cx="27305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4790" y="1518920"/>
            <a:ext cx="11868150" cy="2387600"/>
          </a:xfrm>
        </p:spPr>
        <p:txBody>
          <a:bodyPr/>
          <a:lstStyle/>
          <a:p>
            <a:r>
              <a:rPr lang="zh-CN" altLang="en-US"/>
              <a:t>《Intrinsic dimension of data</a:t>
            </a:r>
            <a:r>
              <a:rPr lang="en-US" altLang="zh-CN"/>
              <a:t> </a:t>
            </a:r>
            <a:r>
              <a:rPr lang="zh-CN" altLang="en-US"/>
              <a:t>representations </a:t>
            </a:r>
            <a:br>
              <a:rPr lang="zh-CN" altLang="en-US"/>
            </a:br>
            <a:r>
              <a:rPr lang="zh-CN" altLang="en-US"/>
              <a:t>in deep</a:t>
            </a:r>
            <a:r>
              <a:rPr lang="en-US" altLang="zh-CN"/>
              <a:t> </a:t>
            </a:r>
            <a:r>
              <a:rPr lang="zh-CN" altLang="en-US"/>
              <a:t>neural networks》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智能科学与技术（数据科学）</a:t>
            </a:r>
            <a:r>
              <a:rPr lang="en-US" altLang="zh-CN"/>
              <a:t> </a:t>
            </a:r>
            <a:r>
              <a:rPr lang="zh-CN" altLang="en-US"/>
              <a:t>许笑颜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makes it different from MLE Intrinsic Dimension?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Use TwoNN Method to estimate ID</a:t>
                </a:r>
              </a:p>
              <a:p>
                <a:pPr lvl="1"/>
                <a:r>
                  <a:rPr lang="en-US" altLang="zh-CN"/>
                  <a:t>MLE requires us to set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𝑘</m:t>
                    </m:r>
                  </m:oMath>
                </a14:m>
                <a:r>
                  <a:rPr lang="en-US" altLang="zh-CN"/>
                  <a:t>.</a:t>
                </a:r>
              </a:p>
              <a:p>
                <a:pPr lvl="1"/>
                <a:r>
                  <a:rPr lang="en-US" altLang="zh-CN"/>
                  <a:t>MLE</a:t>
                </a:r>
                <a:r>
                  <a:rPr lang="zh-CN" altLang="en-US"/>
                  <a:t>方法需要我们人为设定</a:t>
                </a:r>
                <a:r>
                  <a:rPr lang="en-US" altLang="zh-CN"/>
                  <a:t>k</a:t>
                </a:r>
              </a:p>
              <a:p>
                <a:pPr marL="398780" lvl="1" indent="0">
                  <a:buNone/>
                </a:pPr>
                <a:endParaRPr lang="en-US" altLang="zh-CN"/>
              </a:p>
              <a:p>
                <a:r>
                  <a:rPr lang="zh-CN" altLang="en-US"/>
                  <a:t>评估了不同神经网络层下</a:t>
                </a:r>
                <a:r>
                  <a:rPr lang="en-US" altLang="zh-CN"/>
                  <a:t>ID</a:t>
                </a:r>
                <a:r>
                  <a:rPr lang="zh-CN" altLang="en-US"/>
                  <a:t>维度的收敛变化，并给出了稳健分析</a:t>
                </a:r>
              </a:p>
              <a:p>
                <a:pPr lvl="1"/>
                <a:r>
                  <a:rPr lang="en-US" altLang="zh-CN"/>
                  <a:t>I</a:t>
                </a:r>
                <a:r>
                  <a:rPr lang="zh-CN" altLang="en-US"/>
                  <a:t>n a trained network, the ID is orders of magnitude smaller</a:t>
                </a:r>
                <a:r>
                  <a:rPr lang="en-US" altLang="zh-CN"/>
                  <a:t> </a:t>
                </a:r>
                <a:r>
                  <a:rPr lang="zh-CN" altLang="en-US"/>
                  <a:t>than the number of units in each layer</a:t>
                </a:r>
                <a:r>
                  <a:rPr lang="en-US" altLang="zh-CN"/>
                  <a:t>.</a:t>
                </a:r>
              </a:p>
              <a:p>
                <a:pPr lvl="1"/>
                <a:r>
                  <a:rPr lang="en-US" altLang="zh-CN"/>
                  <a:t>T</a:t>
                </a:r>
                <a:r>
                  <a:rPr lang="zh-CN" altLang="en-US"/>
                  <a:t>he ID of the last hidden</a:t>
                </a:r>
                <a:r>
                  <a:rPr lang="en-US" altLang="zh-CN"/>
                  <a:t> </a:t>
                </a:r>
                <a:r>
                  <a:rPr lang="zh-CN" altLang="en-US"/>
                  <a:t>layer predicts classification accuracy on the test set.</a:t>
                </a:r>
              </a:p>
              <a:p>
                <a:endParaRPr lang="zh-CN" altLang="en-US"/>
              </a:p>
              <a:p>
                <a:r>
                  <a:rPr lang="en-US" altLang="zh-CN"/>
                  <a:t>Investigate the variation of the ID across the layers of a VGG-16 network, pre-trained on ImageNet, and </a:t>
                </a:r>
                <a:r>
                  <a:rPr lang="en-US" altLang="zh-CN" b="1"/>
                  <a:t>fine-tuned and evaluated on a synthetic data-set of 1440 images</a:t>
                </a:r>
                <a:r>
                  <a:rPr lang="en-US" altLang="zh-CN"/>
                  <a:t>. The dataset consisted of </a:t>
                </a:r>
                <a:r>
                  <a:rPr lang="en-US" altLang="zh-CN" b="1"/>
                  <a:t>40 3D objects</a:t>
                </a:r>
                <a:r>
                  <a:rPr lang="en-US" altLang="zh-CN"/>
                  <a:t>, each </a:t>
                </a:r>
                <a:r>
                  <a:rPr lang="en-US" altLang="zh-CN" b="1"/>
                  <a:t>rendered </a:t>
                </a:r>
                <a:r>
                  <a:rPr lang="en-US" altLang="zh-CN"/>
                  <a:t>in </a:t>
                </a:r>
                <a:r>
                  <a:rPr lang="en-US" altLang="zh-CN" b="1"/>
                  <a:t>36 different views </a:t>
                </a:r>
                <a:r>
                  <a:rPr lang="en-US" altLang="zh-CN"/>
                  <a:t>(we left out 6 images for each object as a test set) .</a:t>
                </a:r>
              </a:p>
              <a:p>
                <a:endParaRPr lang="en-US" altLang="zh-CN"/>
              </a:p>
              <a:p>
                <a:r>
                  <a:rPr lang="zh-CN" altLang="en-US"/>
                  <a:t>实证证明了图像中数据点的流形嵌入不是一个</a:t>
                </a:r>
                <a:r>
                  <a:rPr lang="en-US" altLang="zh-CN"/>
                  <a:t>flat</a:t>
                </a:r>
                <a:r>
                  <a:rPr lang="zh-CN" altLang="en-US"/>
                  <a:t>的流形，而是一个弯曲的流形</a:t>
                </a:r>
                <a:r>
                  <a:rPr lang="en-US" altLang="zh-CN"/>
                  <a:t> (the underlying manifolds are curved rather than flat)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" t="-1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TwoNN</a:t>
            </a:r>
            <a:r>
              <a:rPr lang="en-US" altLang="zh-CN"/>
              <a:t> Algorithm for Computing Intrinsic Dimension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956945"/>
            <a:ext cx="11366500" cy="5778500"/>
          </a:xfrm>
        </p:spPr>
        <p:txBody>
          <a:bodyPr>
            <a:normAutofit/>
          </a:bodyPr>
          <a:lstStyle/>
          <a:p>
            <a:r>
              <a:rPr lang="en-US" altLang="zh-CN"/>
              <a:t>TwoNN </a:t>
            </a:r>
            <a:r>
              <a:rPr lang="zh-CN" altLang="en-US"/>
              <a:t>is based on computing the ratio</a:t>
            </a:r>
            <a:r>
              <a:rPr lang="en-US" altLang="zh-CN"/>
              <a:t> </a:t>
            </a:r>
            <a:r>
              <a:rPr lang="zh-CN" altLang="en-US"/>
              <a:t>between the distances to the second and first nearest neighbors (NN) of each data point</a:t>
            </a:r>
            <a:r>
              <a:rPr lang="en-US" altLang="zh-CN"/>
              <a:t>.</a:t>
            </a:r>
          </a:p>
          <a:p>
            <a:r>
              <a:rPr lang="en-US" altLang="zh-CN" b="1"/>
              <a:t>Weak assumption:</a:t>
            </a:r>
            <a:r>
              <a:rPr lang="en-US" altLang="zh-CN"/>
              <a:t> the density is constant on the scale of the distance between each point and its second nearest neighbor.</a:t>
            </a:r>
          </a:p>
          <a:p>
            <a:endParaRPr lang="en-US" altLang="zh-CN"/>
          </a:p>
          <a:p>
            <a:r>
              <a:rPr lang="en-US" altLang="zh-CN" b="1"/>
              <a:t>Advantage:</a:t>
            </a:r>
            <a:endParaRPr lang="en-US" altLang="zh-CN"/>
          </a:p>
          <a:p>
            <a:r>
              <a:rPr lang="en-US" altLang="zh-CN"/>
              <a:t>This allows overcoming the problems related to the curvature of the embedding manifold and to the local variations in the density of the data points.</a:t>
            </a:r>
          </a:p>
          <a:p>
            <a:endParaRPr lang="en-US" altLang="zh-CN"/>
          </a:p>
          <a:p>
            <a:r>
              <a:rPr lang="en-US" altLang="zh-CN" b="1"/>
              <a:t>Disadvantage:</a:t>
            </a:r>
          </a:p>
          <a:p>
            <a:r>
              <a:rPr lang="en-US" altLang="zh-CN"/>
              <a:t>Small IDs:   the estimated values remain very close to the ground truth ID, when this is smaller than 20. </a:t>
            </a:r>
          </a:p>
          <a:p>
            <a:r>
              <a:rPr lang="en-US" altLang="zh-CN"/>
              <a:t>Larger IDs:  the approach moderately underestimates the correct value, especially if the density of data is non-uniform.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gxOGM0MjdkNjM0YTJlMDE5M2VlNjE0OGY5ZTk0ZjgifQ==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1206</Words>
  <Application>Microsoft Office PowerPoint</Application>
  <PresentationFormat>宽屏</PresentationFormat>
  <Paragraphs>156</Paragraphs>
  <Slides>21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楷体</vt:lpstr>
      <vt:lpstr>Arial</vt:lpstr>
      <vt:lpstr>Calibri</vt:lpstr>
      <vt:lpstr>Cambria Math</vt:lpstr>
      <vt:lpstr>Times New Roman</vt:lpstr>
      <vt:lpstr>Wingdings</vt:lpstr>
      <vt:lpstr>WPS</vt:lpstr>
      <vt:lpstr>流体直观理解补充</vt:lpstr>
      <vt:lpstr>判断是否是拓扑空间</vt:lpstr>
      <vt:lpstr>同胚概念理解</vt:lpstr>
      <vt:lpstr>识别是否为流形</vt:lpstr>
      <vt:lpstr>Intrinsic Learning——Isomap</vt:lpstr>
      <vt:lpstr>Intrinsic Learning——LLE</vt:lpstr>
      <vt:lpstr>《Intrinsic dimension of data representations  in deep neural networks》</vt:lpstr>
      <vt:lpstr>What makes it different from MLE Intrinsic Dimension?</vt:lpstr>
      <vt:lpstr>TwoNN Algorithm for Computing Intrinsic Dimension</vt:lpstr>
      <vt:lpstr>TwoNN Algorithm for Computing Intrinsic Dimension</vt:lpstr>
      <vt:lpstr>TwoNN Algorithm for Computing Intrinsic Dimension</vt:lpstr>
      <vt:lpstr>Experiment on 40 3D rendering objects from 36 views</vt:lpstr>
      <vt:lpstr>Experiment on 40 3D rendering objects from 36 views</vt:lpstr>
      <vt:lpstr>Experiment on 40 3D rendering objects from 36 views</vt:lpstr>
      <vt:lpstr>Experiment on 40 3D rendering objects from 36 views</vt:lpstr>
      <vt:lpstr>Experiment on curved manifolds</vt:lpstr>
      <vt:lpstr>Experiment on Dataset with Random Labels</vt:lpstr>
      <vt:lpstr>怎么计算3D点云的Intrinsic Dimension? </vt:lpstr>
      <vt:lpstr>Plan A: Multi-dimension rendering &amp; TwoNN</vt:lpstr>
      <vt:lpstr>MLE估计会不会收到点的影响？</vt:lpstr>
      <vt:lpstr>关于研究的一点疑惑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《Discovering State Variables Hidden in Experimental Data》</dc:title>
  <dc:creator>笑颜 许</dc:creator>
  <cp:lastModifiedBy>笑颜 许</cp:lastModifiedBy>
  <cp:revision>8</cp:revision>
  <dcterms:created xsi:type="dcterms:W3CDTF">2024-06-01T03:49:00Z</dcterms:created>
  <dcterms:modified xsi:type="dcterms:W3CDTF">2024-06-10T07:29:14Z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c167b8c023f311ef80001fe800001ee8">
    <vt:lpwstr>CWMCWsaKojm0Q9Sphpzo0ReQY+5+x+Y7aXebB1y3M9KfHLhVCxFyIU938Pc9udFk322xVMxosWJJ8/p+/QdNyU7Bw==</vt:lpwstr>
  </property>
  <property fmtid="{D5CDD505-2E9C-101B-9397-08002B2CF9AE}" pid="3" name="CWMdcbf5ea023fa11ef80001fe800001ee8">
    <vt:lpwstr>CWMjUtTi/yXPSg41R1i7Kmuy9ZzOP00mtjDMh+4F8G39/MuBKUi1DoNvO3aAy1ZOMzIHzJjTp8pUaT7VIjMSS+Rnw==</vt:lpwstr>
  </property>
  <property fmtid="{D5CDD505-2E9C-101B-9397-08002B2CF9AE}" pid="4" name="ICV">
    <vt:lpwstr>F55007F7EB664D1685721DEC229A9621_12</vt:lpwstr>
  </property>
  <property fmtid="{D5CDD505-2E9C-101B-9397-08002B2CF9AE}" pid="5" name="KSOProductBuildVer">
    <vt:lpwstr>2052-12.1.0.16929</vt:lpwstr>
  </property>
</Properties>
</file>